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BD7"/>
          </a:solidFill>
        </a:fill>
      </a:tcStyle>
    </a:wholeTbl>
    <a:band2H>
      <a:tcTxStyle b="def" i="def"/>
      <a:tcStyle>
        <a:tcBdr/>
        <a:fill>
          <a:solidFill>
            <a:srgbClr val="E8E7EC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F5F5F5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D0"/>
          </a:solidFill>
        </a:fill>
      </a:tcStyle>
    </a:wholeTbl>
    <a:band2H>
      <a:tcTxStyle b="def" i="def"/>
      <a:tcStyle>
        <a:tcBdr/>
        <a:fill>
          <a:solidFill>
            <a:srgbClr val="E6E7E9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21" name="Shape 4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bg>
      <p:bgPr>
        <a:solidFill>
          <a:srgbClr val="2E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368927" y="3512644"/>
            <a:ext cx="4265753" cy="24622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4572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9144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13716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18288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pPr/>
            <a:r>
              <a:t>Enter Presenter 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grpSp>
        <p:nvGrpSpPr>
          <p:cNvPr id="16" name="Group 87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12" name="Straight Connector 88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Straight Connector 89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" name="Straight Connector 90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" name="Straight Connector 91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7" name="Rectangle 92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sp>
        <p:nvSpPr>
          <p:cNvPr id="18" name="Text Placeholder 170"/>
          <p:cNvSpPr/>
          <p:nvPr>
            <p:ph type="body" sz="quarter" idx="21" hasCustomPrompt="1"/>
          </p:nvPr>
        </p:nvSpPr>
        <p:spPr>
          <a:xfrm>
            <a:off x="1368927" y="3795786"/>
            <a:ext cx="426575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/>
            <a:r>
              <a:t>Presenter Title</a:t>
            </a:r>
          </a:p>
        </p:txBody>
      </p:sp>
      <p:sp>
        <p:nvSpPr>
          <p:cNvPr id="19" name="Click toEdit SlideDeck Title"/>
          <p:cNvSpPr txBox="1"/>
          <p:nvPr>
            <p:ph type="title" hasCustomPrompt="1"/>
          </p:nvPr>
        </p:nvSpPr>
        <p:spPr>
          <a:xfrm>
            <a:off x="1368927" y="1371600"/>
            <a:ext cx="4615015" cy="201375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Click toEdit SlideDeck Title</a:t>
            </a:r>
          </a:p>
        </p:txBody>
      </p:sp>
      <p:grpSp>
        <p:nvGrpSpPr>
          <p:cNvPr id="68" name="Group 118"/>
          <p:cNvGrpSpPr/>
          <p:nvPr/>
        </p:nvGrpSpPr>
        <p:grpSpPr>
          <a:xfrm>
            <a:off x="6776031" y="331148"/>
            <a:ext cx="502601" cy="744359"/>
            <a:chOff x="0" y="0"/>
            <a:chExt cx="502600" cy="744357"/>
          </a:xfrm>
        </p:grpSpPr>
        <p:grpSp>
          <p:nvGrpSpPr>
            <p:cNvPr id="25" name="Group 119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20" name="Oval 16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" name="Oval 16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" name="Oval 16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" name="Oval 16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" name="Oval 16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1" name="Group 120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26" name="Oval 15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" name="Oval 15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" name="Oval 15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" name="Oval 16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0" name="Oval 16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7" name="Group 121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32" name="Oval 15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" name="Oval 15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" name="Oval 15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" name="Oval 15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" name="Oval 15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3" name="Group 122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38" name="Oval 14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" name="Oval 14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0" name="Oval 14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1" name="Oval 15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2" name="Oval 15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9" name="Group 123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44" name="Oval 14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5" name="Oval 14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6" name="Oval 14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7" name="Oval 14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8" name="Oval 14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55" name="Group 124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50" name="Oval 13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1" name="Oval 13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2" name="Oval 13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3" name="Oval 14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4" name="Oval 14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61" name="Group 125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56" name="Oval 13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7" name="Oval 13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8" name="Oval 13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9" name="Oval 13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0" name="Oval 13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67" name="Group 126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62" name="Oval 12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3" name="Oval 12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4" name="Oval 12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5" name="Oval 13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6" name="Oval 13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grpSp>
        <p:nvGrpSpPr>
          <p:cNvPr id="85" name="Group 101"/>
          <p:cNvGrpSpPr/>
          <p:nvPr/>
        </p:nvGrpSpPr>
        <p:grpSpPr>
          <a:xfrm>
            <a:off x="10823071" y="5615759"/>
            <a:ext cx="1106021" cy="1020296"/>
            <a:chOff x="0" y="0"/>
            <a:chExt cx="1106020" cy="1020295"/>
          </a:xfrm>
        </p:grpSpPr>
        <p:sp>
          <p:nvSpPr>
            <p:cNvPr id="69" name="Oval 102"/>
            <p:cNvSpPr/>
            <p:nvPr/>
          </p:nvSpPr>
          <p:spPr>
            <a:xfrm>
              <a:off x="-1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" name="Oval 103"/>
            <p:cNvSpPr/>
            <p:nvPr/>
          </p:nvSpPr>
          <p:spPr>
            <a:xfrm>
              <a:off x="323849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Oval 104"/>
            <p:cNvSpPr/>
            <p:nvPr/>
          </p:nvSpPr>
          <p:spPr>
            <a:xfrm>
              <a:off x="647699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Oval 105"/>
            <p:cNvSpPr/>
            <p:nvPr/>
          </p:nvSpPr>
          <p:spPr>
            <a:xfrm>
              <a:off x="971550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Oval 106"/>
            <p:cNvSpPr/>
            <p:nvPr/>
          </p:nvSpPr>
          <p:spPr>
            <a:xfrm>
              <a:off x="-1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Oval 107"/>
            <p:cNvSpPr/>
            <p:nvPr/>
          </p:nvSpPr>
          <p:spPr>
            <a:xfrm>
              <a:off x="323849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Oval 108"/>
            <p:cNvSpPr/>
            <p:nvPr/>
          </p:nvSpPr>
          <p:spPr>
            <a:xfrm>
              <a:off x="647699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" name="Oval 109"/>
            <p:cNvSpPr/>
            <p:nvPr/>
          </p:nvSpPr>
          <p:spPr>
            <a:xfrm>
              <a:off x="971550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" name="Oval 110"/>
            <p:cNvSpPr/>
            <p:nvPr/>
          </p:nvSpPr>
          <p:spPr>
            <a:xfrm>
              <a:off x="-1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" name="Oval 111"/>
            <p:cNvSpPr/>
            <p:nvPr/>
          </p:nvSpPr>
          <p:spPr>
            <a:xfrm>
              <a:off x="323849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" name="Oval 112"/>
            <p:cNvSpPr/>
            <p:nvPr/>
          </p:nvSpPr>
          <p:spPr>
            <a:xfrm>
              <a:off x="647699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" name="Oval 113"/>
            <p:cNvSpPr/>
            <p:nvPr/>
          </p:nvSpPr>
          <p:spPr>
            <a:xfrm>
              <a:off x="971550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Oval 114"/>
            <p:cNvSpPr/>
            <p:nvPr/>
          </p:nvSpPr>
          <p:spPr>
            <a:xfrm>
              <a:off x="-1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Oval 115"/>
            <p:cNvSpPr/>
            <p:nvPr/>
          </p:nvSpPr>
          <p:spPr>
            <a:xfrm>
              <a:off x="323849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" name="Oval 116"/>
            <p:cNvSpPr/>
            <p:nvPr/>
          </p:nvSpPr>
          <p:spPr>
            <a:xfrm>
              <a:off x="647699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Oval 117"/>
            <p:cNvSpPr/>
            <p:nvPr/>
          </p:nvSpPr>
          <p:spPr>
            <a:xfrm>
              <a:off x="971550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86" name="TextBox 96"/>
          <p:cNvSpPr txBox="1"/>
          <p:nvPr/>
        </p:nvSpPr>
        <p:spPr>
          <a:xfrm>
            <a:off x="11214157" y="262885"/>
            <a:ext cx="742445" cy="896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70000"/>
              </a:lnSpc>
              <a:defRPr b="1" spc="-100" sz="3600">
                <a:solidFill>
                  <a:srgbClr val="FFFFFF">
                    <a:alpha val="50000"/>
                  </a:srgb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</a:t>
            </a:r>
            <a:br/>
            <a:r>
              <a:t>24</a:t>
            </a:r>
          </a:p>
        </p:txBody>
      </p:sp>
      <p:sp>
        <p:nvSpPr>
          <p:cNvPr id="87" name="Straight Connector 97"/>
          <p:cNvSpPr/>
          <p:nvPr/>
        </p:nvSpPr>
        <p:spPr>
          <a:xfrm>
            <a:off x="11311059" y="1181498"/>
            <a:ext cx="548641" cy="1"/>
          </a:xfrm>
          <a:prstGeom prst="line">
            <a:avLst/>
          </a:prstGeom>
          <a:ln w="44450">
            <a:solidFill>
              <a:srgbClr val="FFFFFF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8" name="Picture Placeholder 4"/>
          <p:cNvSpPr/>
          <p:nvPr>
            <p:ph type="pic" sz="half" idx="22"/>
          </p:nvPr>
        </p:nvSpPr>
        <p:spPr>
          <a:xfrm>
            <a:off x="6568371" y="1389901"/>
            <a:ext cx="5629078" cy="399658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9" name="Picture Placeholder 9"/>
          <p:cNvSpPr/>
          <p:nvPr>
            <p:ph type="pic" sz="quarter" idx="23"/>
          </p:nvPr>
        </p:nvSpPr>
        <p:spPr>
          <a:xfrm>
            <a:off x="1368927" y="4861931"/>
            <a:ext cx="3351213" cy="10491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0" name="TextBox 5"/>
          <p:cNvSpPr txBox="1"/>
          <p:nvPr/>
        </p:nvSpPr>
        <p:spPr>
          <a:xfrm rot="16200000">
            <a:off x="-1440166" y="2524840"/>
            <a:ext cx="4074593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cap="all" spc="200" sz="900">
                <a:solidFill>
                  <a:srgbClr val="FFFFFF"/>
                </a:solidFill>
              </a:defRPr>
            </a:lvl1pPr>
          </a:lstStyle>
          <a:p>
            <a:pPr/>
            <a:r>
              <a:t>“ARMy Fuzzing”: Efficient Fuzzing on commodity portable devices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Title">
    <p:bg>
      <p:bgPr>
        <a:solidFill>
          <a:srgbClr val="2E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traight Connector 81"/>
          <p:cNvSpPr/>
          <p:nvPr/>
        </p:nvSpPr>
        <p:spPr>
          <a:xfrm flipH="1">
            <a:off x="405140" y="914400"/>
            <a:ext cx="1" cy="5934166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03" name="Group 82"/>
          <p:cNvGrpSpPr/>
          <p:nvPr/>
        </p:nvGrpSpPr>
        <p:grpSpPr>
          <a:xfrm>
            <a:off x="1368927" y="912200"/>
            <a:ext cx="274321" cy="212726"/>
            <a:chOff x="0" y="0"/>
            <a:chExt cx="274320" cy="212725"/>
          </a:xfrm>
        </p:grpSpPr>
        <p:sp>
          <p:nvSpPr>
            <p:cNvPr id="99" name="Straight Connector 83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0" name="Straight Connector 84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1" name="Straight Connector 85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2" name="Straight Connector 86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16" name="Group 93"/>
          <p:cNvGrpSpPr/>
          <p:nvPr/>
        </p:nvGrpSpPr>
        <p:grpSpPr>
          <a:xfrm>
            <a:off x="5683925" y="5745848"/>
            <a:ext cx="3910388" cy="288433"/>
            <a:chOff x="0" y="0"/>
            <a:chExt cx="3910387" cy="288432"/>
          </a:xfrm>
        </p:grpSpPr>
        <p:sp>
          <p:nvSpPr>
            <p:cNvPr id="104" name="Straight Connector 94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5" name="Straight Connector 95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6" name="Straight Connector 9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7" name="Straight Connector 9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Straight Connector 10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9" name="Straight Connector 167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0" name="Straight Connector 168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1" name="Straight Connector 169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2" name="Straight Connector 171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3" name="Straight Connector 173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4" name="Straight Connector 174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5" name="Straight Connector 175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7" name="Picture Placeholder 4"/>
          <p:cNvSpPr/>
          <p:nvPr>
            <p:ph type="pic" sz="half" idx="21"/>
          </p:nvPr>
        </p:nvSpPr>
        <p:spPr>
          <a:xfrm>
            <a:off x="6568371" y="1389901"/>
            <a:ext cx="5629078" cy="399658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8" name="Click to Edit Section Title Slide"/>
          <p:cNvSpPr txBox="1"/>
          <p:nvPr>
            <p:ph type="title" hasCustomPrompt="1"/>
          </p:nvPr>
        </p:nvSpPr>
        <p:spPr>
          <a:xfrm>
            <a:off x="1368927" y="1371600"/>
            <a:ext cx="4615015" cy="109921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Click to Edit Section Title Slide</a:t>
            </a:r>
          </a:p>
        </p:txBody>
      </p:sp>
      <p:sp>
        <p:nvSpPr>
          <p:cNvPr id="119" name="Picture Placeholder 9"/>
          <p:cNvSpPr/>
          <p:nvPr>
            <p:ph type="pic" sz="quarter" idx="22"/>
          </p:nvPr>
        </p:nvSpPr>
        <p:spPr>
          <a:xfrm>
            <a:off x="1368927" y="4861931"/>
            <a:ext cx="3351213" cy="104910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0" name="Body Level One…"/>
          <p:cNvSpPr txBox="1"/>
          <p:nvPr>
            <p:ph type="body" sz="quarter" idx="1" hasCustomPrompt="1"/>
          </p:nvPr>
        </p:nvSpPr>
        <p:spPr>
          <a:xfrm>
            <a:off x="1353881" y="3230359"/>
            <a:ext cx="4265753" cy="24622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4572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9144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13716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18288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pPr/>
            <a:r>
              <a:t>Enter Presenter 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1" name="Text Placeholder 170"/>
          <p:cNvSpPr/>
          <p:nvPr>
            <p:ph type="body" sz="quarter" idx="23" hasCustomPrompt="1"/>
          </p:nvPr>
        </p:nvSpPr>
        <p:spPr>
          <a:xfrm>
            <a:off x="1353880" y="3513501"/>
            <a:ext cx="426575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/>
            <a:r>
              <a:t>Presenter Title</a:t>
            </a:r>
          </a:p>
        </p:txBody>
      </p:sp>
      <p:grpSp>
        <p:nvGrpSpPr>
          <p:cNvPr id="170" name="Group 182"/>
          <p:cNvGrpSpPr/>
          <p:nvPr/>
        </p:nvGrpSpPr>
        <p:grpSpPr>
          <a:xfrm>
            <a:off x="11324042" y="344470"/>
            <a:ext cx="502601" cy="744359"/>
            <a:chOff x="0" y="0"/>
            <a:chExt cx="502600" cy="744357"/>
          </a:xfrm>
        </p:grpSpPr>
        <p:grpSp>
          <p:nvGrpSpPr>
            <p:cNvPr id="127" name="Group 183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122" name="Oval 22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3" name="Oval 22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4" name="Oval 22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5" name="Oval 22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6" name="Oval 23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33" name="Group 184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128" name="Oval 22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Oval 22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Oval 22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1" name="Oval 22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2" name="Oval 22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39" name="Group 185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134" name="Oval 21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Oval 21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Oval 21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7" name="Oval 21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8" name="Oval 22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45" name="Group 186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140" name="Oval 21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Oval 21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Oval 21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3" name="Oval 21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4" name="Oval 21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1" name="Group 187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146" name="Oval 20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7" name="Oval 20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Oval 20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Oval 20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0" name="Oval 21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7" name="Group 188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152" name="Oval 20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3" name="Oval 20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4" name="Oval 20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5" name="Oval 20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6" name="Oval 20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63" name="Group 189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158" name="Oval 19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9" name="Oval 19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0" name="Oval 19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1" name="Oval 19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2" name="Oval 20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69" name="Group 190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164" name="Oval 19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5" name="Oval 19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6" name="Oval 19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7" name="Oval 19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8" name="Oval 19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71" name="TextBox 75"/>
          <p:cNvSpPr txBox="1"/>
          <p:nvPr/>
        </p:nvSpPr>
        <p:spPr>
          <a:xfrm rot="16200000">
            <a:off x="-963544" y="2446385"/>
            <a:ext cx="3204871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pc="200" sz="900">
                <a:solidFill>
                  <a:srgbClr val="FFFFFF"/>
                </a:solidFill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 on the Right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179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0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1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2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84" name="Straight Connector 12"/>
          <p:cNvSpPr/>
          <p:nvPr/>
        </p:nvSpPr>
        <p:spPr>
          <a:xfrm flipH="1">
            <a:off x="576072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85" name="Picture Placeholder 4"/>
          <p:cNvSpPr/>
          <p:nvPr>
            <p:ph type="pic" sz="half" idx="21"/>
          </p:nvPr>
        </p:nvSpPr>
        <p:spPr>
          <a:xfrm>
            <a:off x="7621117" y="-2"/>
            <a:ext cx="4570883" cy="685799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6" name="TextBox 15"/>
          <p:cNvSpPr txBox="1"/>
          <p:nvPr/>
        </p:nvSpPr>
        <p:spPr>
          <a:xfrm>
            <a:off x="1142999" y="648508"/>
            <a:ext cx="5427129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</a:defRPr>
            </a:lvl1pPr>
          </a:lstStyle>
          <a:p>
            <a:pPr/>
            <a:r>
              <a:t>DECK TITLE (EDIT ON MASTER SLIDE)</a:t>
            </a:r>
          </a:p>
        </p:txBody>
      </p:sp>
      <p:sp>
        <p:nvSpPr>
          <p:cNvPr id="187" name="Picture Placeholder 5"/>
          <p:cNvSpPr/>
          <p:nvPr>
            <p:ph type="pic" sz="quarter" idx="22"/>
          </p:nvPr>
        </p:nvSpPr>
        <p:spPr>
          <a:xfrm>
            <a:off x="540559" y="6036960"/>
            <a:ext cx="1895663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8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5741878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189" name="Body Level One…"/>
          <p:cNvSpPr txBox="1"/>
          <p:nvPr>
            <p:ph type="body" sz="quarter" idx="1" hasCustomPrompt="1"/>
          </p:nvPr>
        </p:nvSpPr>
        <p:spPr>
          <a:xfrm>
            <a:off x="1143000" y="1502152"/>
            <a:ext cx="574188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 on the Left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icture Placeholder 5"/>
          <p:cNvSpPr/>
          <p:nvPr>
            <p:ph type="pic" sz="quarter" idx="21"/>
          </p:nvPr>
        </p:nvSpPr>
        <p:spPr>
          <a:xfrm>
            <a:off x="5148169" y="6036960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8" name="Click to add a slide title. Can be two lines if needed."/>
          <p:cNvSpPr txBox="1"/>
          <p:nvPr>
            <p:ph type="title" hasCustomPrompt="1"/>
          </p:nvPr>
        </p:nvSpPr>
        <p:spPr>
          <a:xfrm>
            <a:off x="5768788" y="914400"/>
            <a:ext cx="5741891" cy="79945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</a:lvl1pPr>
          </a:lstStyle>
          <a:p>
            <a:pPr/>
            <a:r>
              <a:t>Click to add a slide title. Can be two lines if needed.</a:t>
            </a:r>
          </a:p>
        </p:txBody>
      </p:sp>
      <p:sp>
        <p:nvSpPr>
          <p:cNvPr id="199" name="TextBox 6"/>
          <p:cNvSpPr txBox="1"/>
          <p:nvPr/>
        </p:nvSpPr>
        <p:spPr>
          <a:xfrm>
            <a:off x="5768786" y="632123"/>
            <a:ext cx="4570883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</a:defRPr>
            </a:lvl1pPr>
          </a:lstStyle>
          <a:p>
            <a:pPr/>
            <a:r>
              <a:t>DECK TITLE (EDIT ON MASTER SLIDE)</a:t>
            </a:r>
          </a:p>
        </p:txBody>
      </p:sp>
      <p:grpSp>
        <p:nvGrpSpPr>
          <p:cNvPr id="204" name="Group 7"/>
          <p:cNvGrpSpPr/>
          <p:nvPr/>
        </p:nvGrpSpPr>
        <p:grpSpPr>
          <a:xfrm>
            <a:off x="5114135" y="633791"/>
            <a:ext cx="175451" cy="136056"/>
            <a:chOff x="0" y="0"/>
            <a:chExt cx="175449" cy="136054"/>
          </a:xfrm>
        </p:grpSpPr>
        <p:sp>
          <p:nvSpPr>
            <p:cNvPr id="200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1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2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3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05" name="Straight Connector 12"/>
          <p:cNvSpPr/>
          <p:nvPr/>
        </p:nvSpPr>
        <p:spPr>
          <a:xfrm flipH="1">
            <a:off x="5201860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06" name="Picture Placeholder 4"/>
          <p:cNvSpPr/>
          <p:nvPr>
            <p:ph type="pic" sz="half" idx="22"/>
          </p:nvPr>
        </p:nvSpPr>
        <p:spPr>
          <a:xfrm>
            <a:off x="0" y="-2"/>
            <a:ext cx="4570882" cy="685799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7" name="Body Level One…"/>
          <p:cNvSpPr txBox="1"/>
          <p:nvPr>
            <p:ph type="body" sz="quarter" idx="1" hasCustomPrompt="1"/>
          </p:nvPr>
        </p:nvSpPr>
        <p:spPr>
          <a:xfrm>
            <a:off x="5768787" y="2000437"/>
            <a:ext cx="574188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No Set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216" name="TextBox 6"/>
          <p:cNvSpPr txBox="1"/>
          <p:nvPr/>
        </p:nvSpPr>
        <p:spPr>
          <a:xfrm>
            <a:off x="1142997" y="570463"/>
            <a:ext cx="6132446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300" sz="900">
                <a:solidFill>
                  <a:srgbClr val="2E1A47"/>
                </a:solidFill>
              </a:defRPr>
            </a:lvl1pPr>
          </a:lstStyle>
          <a:p>
            <a:pPr/>
            <a:r>
              <a:t>“ARMy Fuzzing”: Efficient Fuzzing on Commodity, Portable Devices</a:t>
            </a:r>
          </a:p>
        </p:txBody>
      </p:sp>
      <p:grpSp>
        <p:nvGrpSpPr>
          <p:cNvPr id="221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217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8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9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20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22" name="Straight Connector 12"/>
          <p:cNvSpPr/>
          <p:nvPr/>
        </p:nvSpPr>
        <p:spPr>
          <a:xfrm flipH="1">
            <a:off x="576072" y="914399"/>
            <a:ext cx="1" cy="5325037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23" name="Picture Placeholder 5"/>
          <p:cNvSpPr/>
          <p:nvPr>
            <p:ph type="pic" sz="quarter" idx="21"/>
          </p:nvPr>
        </p:nvSpPr>
        <p:spPr>
          <a:xfrm>
            <a:off x="9762938" y="313139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4" name="Body Level One…"/>
          <p:cNvSpPr txBox="1"/>
          <p:nvPr>
            <p:ph type="body" sz="quarter" idx="1" hasCustomPrompt="1"/>
          </p:nvPr>
        </p:nvSpPr>
        <p:spPr>
          <a:xfrm>
            <a:off x="1143000" y="1502152"/>
            <a:ext cx="574188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ighlighted Content with Horizontal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15"/>
          <p:cNvGrpSpPr/>
          <p:nvPr/>
        </p:nvGrpSpPr>
        <p:grpSpPr>
          <a:xfrm>
            <a:off x="8040555" y="5630731"/>
            <a:ext cx="3910389" cy="288433"/>
            <a:chOff x="0" y="0"/>
            <a:chExt cx="3910387" cy="288432"/>
          </a:xfrm>
        </p:grpSpPr>
        <p:sp>
          <p:nvSpPr>
            <p:cNvPr id="232" name="Straight Connector 16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3" name="Straight Connector 17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4" name="Straight Connector 1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5" name="Straight Connector 1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6" name="Straight Connector 2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7" name="Straight Connector 21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8" name="Straight Connector 22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9" name="Straight Connector 23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0" name="Straight Connector 24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1" name="Straight Connector 25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2" name="Straight Connector 26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3" name="Straight Connector 27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49" name="Group 28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245" name="Straight Connector 29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6" name="Straight Connector 30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7" name="Straight Connector 31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8" name="Straight Connector 32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50" name="Rectangle 33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grpSp>
        <p:nvGrpSpPr>
          <p:cNvPr id="299" name="Group 34"/>
          <p:cNvGrpSpPr/>
          <p:nvPr/>
        </p:nvGrpSpPr>
        <p:grpSpPr>
          <a:xfrm>
            <a:off x="4766667" y="5533506"/>
            <a:ext cx="502601" cy="744359"/>
            <a:chOff x="0" y="0"/>
            <a:chExt cx="502600" cy="744357"/>
          </a:xfrm>
        </p:grpSpPr>
        <p:grpSp>
          <p:nvGrpSpPr>
            <p:cNvPr id="256" name="Group 35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251" name="Oval 7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2" name="Oval 7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3" name="Oval 8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4" name="Oval 8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5" name="Oval 8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62" name="Group 36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257" name="Oval 7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8" name="Oval 7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9" name="Oval 7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0" name="Oval 7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1" name="Oval 7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68" name="Group 37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263" name="Oval 6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4" name="Oval 6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5" name="Oval 7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6" name="Oval 7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7" name="Oval 7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74" name="Group 38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269" name="Oval 6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0" name="Oval 6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1" name="Oval 6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2" name="Oval 6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3" name="Oval 6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80" name="Group 39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275" name="Oval 5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6" name="Oval 5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7" name="Oval 6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8" name="Oval 6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9" name="Oval 6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86" name="Group 40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281" name="Oval 5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2" name="Oval 5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3" name="Oval 5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4" name="Oval 5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5" name="Oval 5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92" name="Group 41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287" name="Oval 4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8" name="Oval 4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9" name="Oval 5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0" name="Oval 5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1" name="Oval 5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98" name="Group 42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293" name="Oval 4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4" name="Oval 4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5" name="Oval 4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6" name="Oval 4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97" name="Oval 4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300" name="This slide is used to highlight some form of content"/>
          <p:cNvSpPr txBox="1"/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/>
            </a:lvl1pPr>
          </a:lstStyle>
          <a:p>
            <a:pPr/>
            <a:r>
              <a:t>This slide is used to highlight some form of content </a:t>
            </a:r>
          </a:p>
        </p:txBody>
      </p:sp>
      <p:sp>
        <p:nvSpPr>
          <p:cNvPr id="301" name="Picture Placeholder 9"/>
          <p:cNvSpPr/>
          <p:nvPr>
            <p:ph type="pic" sz="quarter" idx="21"/>
          </p:nvPr>
        </p:nvSpPr>
        <p:spPr>
          <a:xfrm>
            <a:off x="1368927" y="5402145"/>
            <a:ext cx="3086115" cy="96611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2" name="Body Level One…"/>
          <p:cNvSpPr txBox="1"/>
          <p:nvPr>
            <p:ph type="body" sz="quarter" idx="1" hasCustomPrompt="1"/>
          </p:nvPr>
        </p:nvSpPr>
        <p:spPr>
          <a:xfrm>
            <a:off x="1368425" y="3291944"/>
            <a:ext cx="4386263" cy="6647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457200">
              <a:spcBef>
                <a:spcPts val="600"/>
              </a:spcBef>
              <a:buClrTx/>
              <a:buSzTx/>
              <a:buNone/>
              <a:defRPr sz="2400"/>
            </a:lvl2pPr>
            <a:lvl3pPr marL="0" indent="914400">
              <a:spcBef>
                <a:spcPts val="600"/>
              </a:spcBef>
              <a:buClrTx/>
              <a:buSzTx/>
              <a:buNone/>
              <a:defRPr sz="2400"/>
            </a:lvl3pPr>
            <a:lvl4pPr marL="0" indent="1371600">
              <a:spcBef>
                <a:spcPts val="600"/>
              </a:spcBef>
              <a:buClrTx/>
              <a:buSzTx/>
              <a:buNone/>
              <a:defRPr sz="2400"/>
            </a:lvl4pPr>
            <a:lvl5pPr marL="0" indent="182880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pPr/>
            <a:r>
              <a:t>Add a sentence of descriptive text if needed.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03" name="Picture Placeholder 4"/>
          <p:cNvSpPr/>
          <p:nvPr>
            <p:ph type="pic" sz="half" idx="22"/>
          </p:nvPr>
        </p:nvSpPr>
        <p:spPr>
          <a:xfrm>
            <a:off x="6575344" y="1371600"/>
            <a:ext cx="5629078" cy="369794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4" name="TextBox 84"/>
          <p:cNvSpPr txBox="1"/>
          <p:nvPr/>
        </p:nvSpPr>
        <p:spPr>
          <a:xfrm rot="16200000">
            <a:off x="-1092822" y="2998400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pc="200" sz="900">
                <a:solidFill>
                  <a:srgbClr val="2E1A47"/>
                </a:solidFill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3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ighlighted Content with Vertical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roup 15"/>
          <p:cNvGrpSpPr/>
          <p:nvPr/>
        </p:nvGrpSpPr>
        <p:grpSpPr>
          <a:xfrm>
            <a:off x="8040555" y="1371600"/>
            <a:ext cx="3910389" cy="288433"/>
            <a:chOff x="0" y="0"/>
            <a:chExt cx="3910387" cy="288432"/>
          </a:xfrm>
        </p:grpSpPr>
        <p:sp>
          <p:nvSpPr>
            <p:cNvPr id="312" name="Straight Connector 16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3" name="Straight Connector 17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4" name="Straight Connector 1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5" name="Straight Connector 1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6" name="Straight Connector 2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7" name="Straight Connector 21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8" name="Straight Connector 22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9" name="Straight Connector 23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0" name="Straight Connector 24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1" name="Straight Connector 25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2" name="Straight Connector 26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3" name="Straight Connector 27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29" name="Group 28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325" name="Straight Connector 29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6" name="Straight Connector 30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7" name="Straight Connector 31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8" name="Straight Connector 32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30" name="Rectangle 33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grpSp>
        <p:nvGrpSpPr>
          <p:cNvPr id="379" name="Group 34"/>
          <p:cNvGrpSpPr/>
          <p:nvPr/>
        </p:nvGrpSpPr>
        <p:grpSpPr>
          <a:xfrm>
            <a:off x="6092573" y="5533506"/>
            <a:ext cx="502601" cy="744359"/>
            <a:chOff x="0" y="0"/>
            <a:chExt cx="502600" cy="744357"/>
          </a:xfrm>
        </p:grpSpPr>
        <p:grpSp>
          <p:nvGrpSpPr>
            <p:cNvPr id="336" name="Group 35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331" name="Oval 7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2" name="Oval 7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3" name="Oval 8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4" name="Oval 8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5" name="Oval 8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42" name="Group 36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337" name="Oval 7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8" name="Oval 7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9" name="Oval 7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0" name="Oval 7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1" name="Oval 7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48" name="Group 37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343" name="Oval 6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4" name="Oval 6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5" name="Oval 7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6" name="Oval 7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7" name="Oval 7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54" name="Group 38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349" name="Oval 6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0" name="Oval 6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1" name="Oval 6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2" name="Oval 6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3" name="Oval 6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60" name="Group 39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355" name="Oval 5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6" name="Oval 5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7" name="Oval 6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8" name="Oval 6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9" name="Oval 6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66" name="Group 40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361" name="Oval 5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2" name="Oval 5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3" name="Oval 5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4" name="Oval 5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5" name="Oval 5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72" name="Group 41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367" name="Oval 4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8" name="Oval 4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9" name="Oval 5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0" name="Oval 5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1" name="Oval 5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378" name="Group 42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373" name="Oval 4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4" name="Oval 4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5" name="Oval 4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6" name="Oval 4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7" name="Oval 4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380" name="This slide is used to highlight some form of content"/>
          <p:cNvSpPr txBox="1"/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/>
            </a:lvl1pPr>
          </a:lstStyle>
          <a:p>
            <a:pPr/>
            <a:r>
              <a:t>This slide is used to highlight some form of content </a:t>
            </a:r>
          </a:p>
        </p:txBody>
      </p:sp>
      <p:sp>
        <p:nvSpPr>
          <p:cNvPr id="381" name="Picture Placeholder 4"/>
          <p:cNvSpPr/>
          <p:nvPr>
            <p:ph type="pic" sz="half" idx="21"/>
          </p:nvPr>
        </p:nvSpPr>
        <p:spPr>
          <a:xfrm>
            <a:off x="6933056" y="469931"/>
            <a:ext cx="4257671" cy="638805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2" name="Picture Placeholder 9"/>
          <p:cNvSpPr/>
          <p:nvPr>
            <p:ph type="pic" sz="quarter" idx="22"/>
          </p:nvPr>
        </p:nvSpPr>
        <p:spPr>
          <a:xfrm>
            <a:off x="1368927" y="5402145"/>
            <a:ext cx="3086115" cy="96611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3" name="Body Level One…"/>
          <p:cNvSpPr txBox="1"/>
          <p:nvPr>
            <p:ph type="body" sz="quarter" idx="1" hasCustomPrompt="1"/>
          </p:nvPr>
        </p:nvSpPr>
        <p:spPr>
          <a:xfrm>
            <a:off x="1368425" y="3291944"/>
            <a:ext cx="4386263" cy="6647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457200">
              <a:spcBef>
                <a:spcPts val="600"/>
              </a:spcBef>
              <a:buClrTx/>
              <a:buSzTx/>
              <a:buNone/>
              <a:defRPr sz="2400"/>
            </a:lvl2pPr>
            <a:lvl3pPr marL="0" indent="914400">
              <a:spcBef>
                <a:spcPts val="600"/>
              </a:spcBef>
              <a:buClrTx/>
              <a:buSzTx/>
              <a:buNone/>
              <a:defRPr sz="2400"/>
            </a:lvl3pPr>
            <a:lvl4pPr marL="0" indent="1371600">
              <a:spcBef>
                <a:spcPts val="600"/>
              </a:spcBef>
              <a:buClrTx/>
              <a:buSzTx/>
              <a:buNone/>
              <a:defRPr sz="2400"/>
            </a:lvl4pPr>
            <a:lvl5pPr marL="0" indent="182880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pPr/>
            <a:r>
              <a:t>Add a sentence of descriptive text if needed.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84" name="TextBox 86"/>
          <p:cNvSpPr txBox="1"/>
          <p:nvPr/>
        </p:nvSpPr>
        <p:spPr>
          <a:xfrm rot="16200000">
            <a:off x="-1092822" y="2998400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pc="200" sz="900">
                <a:solidFill>
                  <a:srgbClr val="2E1A47"/>
                </a:solidFill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3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hree Columns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extBox 6"/>
          <p:cNvSpPr txBox="1"/>
          <p:nvPr/>
        </p:nvSpPr>
        <p:spPr>
          <a:xfrm>
            <a:off x="1142999" y="632123"/>
            <a:ext cx="4683644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</a:defRPr>
            </a:lvl1pPr>
          </a:lstStyle>
          <a:p>
            <a:pPr/>
            <a:r>
              <a:t>DECK TITLE (EDIT ON MASTER SLIDE)</a:t>
            </a:r>
          </a:p>
        </p:txBody>
      </p:sp>
      <p:grpSp>
        <p:nvGrpSpPr>
          <p:cNvPr id="397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393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4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5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6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98" name="Straight Connector 12"/>
          <p:cNvSpPr/>
          <p:nvPr/>
        </p:nvSpPr>
        <p:spPr>
          <a:xfrm flipH="1">
            <a:off x="576072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9" name="Body Level One…"/>
          <p:cNvSpPr txBox="1"/>
          <p:nvPr>
            <p:ph type="body" sz="quarter" idx="1" hasCustomPrompt="1"/>
          </p:nvPr>
        </p:nvSpPr>
        <p:spPr>
          <a:xfrm>
            <a:off x="1143000" y="4197582"/>
            <a:ext cx="3441700" cy="1746018"/>
          </a:xfrm>
          <a:prstGeom prst="rect">
            <a:avLst/>
          </a:prstGeom>
          <a:solidFill>
            <a:schemeClr val="accent1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228600" indent="228600" algn="ctr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228600" indent="685800" algn="ctr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228600" indent="1143000" algn="ctr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228600" indent="1600200" algn="ctr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Click to edit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00" name="Text Placeholder 5"/>
          <p:cNvSpPr/>
          <p:nvPr>
            <p:ph type="body" sz="quarter" idx="21" hasCustomPrompt="1"/>
          </p:nvPr>
        </p:nvSpPr>
        <p:spPr>
          <a:xfrm>
            <a:off x="4679950" y="4197582"/>
            <a:ext cx="3441700" cy="1746018"/>
          </a:xfrm>
          <a:prstGeom prst="rect">
            <a:avLst/>
          </a:prstGeom>
          <a:solidFill>
            <a:srgbClr val="3D2160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text</a:t>
            </a:r>
          </a:p>
        </p:txBody>
      </p:sp>
      <p:sp>
        <p:nvSpPr>
          <p:cNvPr id="401" name="Text Placeholder 5"/>
          <p:cNvSpPr/>
          <p:nvPr>
            <p:ph type="body" sz="quarter" idx="22" hasCustomPrompt="1"/>
          </p:nvPr>
        </p:nvSpPr>
        <p:spPr>
          <a:xfrm>
            <a:off x="8216900" y="4197582"/>
            <a:ext cx="3441700" cy="1746018"/>
          </a:xfrm>
          <a:prstGeom prst="rect">
            <a:avLst/>
          </a:prstGeom>
          <a:solidFill>
            <a:srgbClr val="281640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text</a:t>
            </a:r>
          </a:p>
        </p:txBody>
      </p:sp>
      <p:sp>
        <p:nvSpPr>
          <p:cNvPr id="402" name="Picture Placeholder 16"/>
          <p:cNvSpPr/>
          <p:nvPr>
            <p:ph type="pic" sz="quarter" idx="23"/>
          </p:nvPr>
        </p:nvSpPr>
        <p:spPr>
          <a:xfrm>
            <a:off x="1143000" y="1502154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3" name="Picture Placeholder 16"/>
          <p:cNvSpPr/>
          <p:nvPr>
            <p:ph type="pic" sz="quarter" idx="24"/>
          </p:nvPr>
        </p:nvSpPr>
        <p:spPr>
          <a:xfrm>
            <a:off x="467995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4" name="Picture Placeholder 16"/>
          <p:cNvSpPr/>
          <p:nvPr>
            <p:ph type="pic" sz="quarter" idx="25"/>
          </p:nvPr>
        </p:nvSpPr>
        <p:spPr>
          <a:xfrm>
            <a:off x="821690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5" name="Picture Placeholder 5"/>
          <p:cNvSpPr/>
          <p:nvPr>
            <p:ph type="pic" sz="quarter" idx="26"/>
          </p:nvPr>
        </p:nvSpPr>
        <p:spPr>
          <a:xfrm>
            <a:off x="9762938" y="457694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6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4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1pPr>
      <a:lvl2pPr marL="6858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2pPr>
      <a:lvl3pPr marL="11430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3pPr>
      <a:lvl4pPr marL="16002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4pPr>
      <a:lvl5pPr marL="20574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5pPr>
      <a:lvl6pPr marL="24892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6pPr>
      <a:lvl7pPr marL="29464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7pPr>
      <a:lvl8pPr marL="34036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8pPr>
      <a:lvl9pPr marL="38608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1.jpe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ubtitle 1"/>
          <p:cNvSpPr txBox="1"/>
          <p:nvPr>
            <p:ph type="subTitle" sz="quarter" idx="1"/>
          </p:nvPr>
        </p:nvSpPr>
        <p:spPr>
          <a:xfrm>
            <a:off x="1368927" y="3512644"/>
            <a:ext cx="4265753" cy="246222"/>
          </a:xfrm>
          <a:prstGeom prst="rect">
            <a:avLst/>
          </a:prstGeom>
        </p:spPr>
        <p:txBody>
          <a:bodyPr/>
          <a:lstStyle/>
          <a:p>
            <a:pPr/>
            <a:r>
              <a:t>Kate Smith, Drew York</a:t>
            </a:r>
          </a:p>
        </p:txBody>
      </p:sp>
      <p:sp>
        <p:nvSpPr>
          <p:cNvPr id="424" name="Text Placeholder 2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spcBef>
                <a:spcPts val="0"/>
              </a:spcBef>
            </a:lvl1pPr>
          </a:lstStyle>
          <a:p>
            <a:pPr/>
            <a:r>
              <a:t>CPSC 8570-843</a:t>
            </a:r>
          </a:p>
        </p:txBody>
      </p:sp>
      <p:sp>
        <p:nvSpPr>
          <p:cNvPr id="425" name="Title 3"/>
          <p:cNvSpPr txBox="1"/>
          <p:nvPr>
            <p:ph type="ctrTitle"/>
          </p:nvPr>
        </p:nvSpPr>
        <p:spPr>
          <a:xfrm>
            <a:off x="1368926" y="1371599"/>
            <a:ext cx="4615016" cy="2166749"/>
          </a:xfrm>
          <a:prstGeom prst="rect">
            <a:avLst/>
          </a:prstGeom>
        </p:spPr>
        <p:txBody>
          <a:bodyPr/>
          <a:lstStyle>
            <a:lvl1pPr defTabSz="868680">
              <a:defRPr sz="4180"/>
            </a:lvl1pPr>
          </a:lstStyle>
          <a:p>
            <a:pPr/>
            <a:r>
              <a:t>“ARMy Fuzzing”: Efficient Fuzzing on Commodity, Portable Devices</a:t>
            </a:r>
          </a:p>
        </p:txBody>
      </p:sp>
      <p:pic>
        <p:nvPicPr>
          <p:cNvPr id="426" name="Picture Placeholder 17" descr="Picture Placeholder 17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585" t="0" r="1585" b="0"/>
          <a:stretch>
            <a:fillRect/>
          </a:stretch>
        </p:blipFill>
        <p:spPr>
          <a:xfrm>
            <a:off x="6568371" y="1389901"/>
            <a:ext cx="5629078" cy="3996583"/>
          </a:xfrm>
          <a:prstGeom prst="rect">
            <a:avLst/>
          </a:prstGeom>
        </p:spPr>
      </p:pic>
      <p:pic>
        <p:nvPicPr>
          <p:cNvPr id="427" name="Picture Placeholder 15" descr="Picture Placeholder 15"/>
          <p:cNvPicPr>
            <a:picLocks noChangeAspect="1"/>
          </p:cNvPicPr>
          <p:nvPr>
            <p:ph type="pic" idx="23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368927" y="4914373"/>
            <a:ext cx="3351213" cy="94422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 1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Research Motivations</a:t>
            </a:r>
          </a:p>
        </p:txBody>
      </p:sp>
      <p:pic>
        <p:nvPicPr>
          <p:cNvPr id="430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  <p:sp>
        <p:nvSpPr>
          <p:cNvPr id="431" name="Content Placeholder 3"/>
          <p:cNvSpPr txBox="1"/>
          <p:nvPr>
            <p:ph type="body" idx="1"/>
          </p:nvPr>
        </p:nvSpPr>
        <p:spPr>
          <a:xfrm>
            <a:off x="1142999" y="1502151"/>
            <a:ext cx="8507898" cy="5049589"/>
          </a:xfrm>
          <a:prstGeom prst="rect">
            <a:avLst/>
          </a:prstGeom>
        </p:spPr>
        <p:txBody>
          <a:bodyPr/>
          <a:lstStyle/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Working Title:</a:t>
            </a:r>
            <a:r>
              <a:rPr u="none"/>
              <a:t> “ARMy Fuzzing:” Metrics for comparably Efficient Fuzzing on Commodity, Portable [ARM64] Devices.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Problem statement:</a:t>
            </a:r>
            <a:r>
              <a:rPr u="none"/>
              <a:t> We seek to confirm the effectiveness of </a:t>
            </a:r>
            <a:r>
              <a:rPr i="1" u="none"/>
              <a:t>autofz</a:t>
            </a:r>
            <a:r>
              <a:rPr u="none"/>
              <a:t> on commodity, portable ARM64 devices. We also seek to identify at least 1 alternate metric for efficient fuzzer selection.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Background:</a:t>
            </a:r>
            <a:r>
              <a:rPr u="none"/>
              <a:t> [4]</a:t>
            </a:r>
            <a:endParaRPr u="none"/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The popularity of fuzzing has grown over time, used to identify </a:t>
            </a:r>
            <a:r>
              <a:rPr u="sng"/>
              <a:t>defects</a:t>
            </a:r>
            <a:r>
              <a:t> and even </a:t>
            </a:r>
            <a:r>
              <a:rPr u="sng"/>
              <a:t>vulnerabilities</a:t>
            </a:r>
            <a:r>
              <a:t> in software.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Given diversity of fuzzers, selecting the best tool can be difficult.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YU-FU, F., LEE, J. AND KIM, T. 2023 proposed a tool, </a:t>
            </a:r>
            <a:r>
              <a:rPr i="1"/>
              <a:t>autofz</a:t>
            </a:r>
            <a:r>
              <a:t>, to achieve the most optimal fuzzing results from </a:t>
            </a:r>
            <a:r>
              <a:rPr u="sng"/>
              <a:t>multiple fuzzing tools</a:t>
            </a:r>
            <a:r>
              <a:t>. Their work: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“dynamically deploy[s] different sets of fuzzers per workload based on the fuzzer evaluation[(AFL bitmap trends)] at runtime”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Require significant system resources (AMD Ryzen 9 3900 (12C/24T), 32 GB RAM, and 512 GB SSD disk space)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Uses </a:t>
            </a:r>
            <a:r>
              <a:rPr u="sng"/>
              <a:t>one</a:t>
            </a:r>
            <a:r>
              <a:t> metric for fuzzer selection (AFL bitmap)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Demonstrated on x86_64/AMD64 architecture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Similar approach is </a:t>
            </a:r>
            <a:r>
              <a:rPr i="1"/>
              <a:t>collaborative fuzzing</a:t>
            </a:r>
            <a:r>
              <a:t>, which requires prior knowledge for selection</a:t>
            </a:r>
          </a:p>
        </p:txBody>
      </p:sp>
      <p:pic>
        <p:nvPicPr>
          <p:cNvPr id="432" name="Picture 9" descr="Picture 9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28200" y="1803400"/>
            <a:ext cx="19304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Content Placeholder 3"/>
          <p:cNvSpPr txBox="1"/>
          <p:nvPr/>
        </p:nvSpPr>
        <p:spPr>
          <a:xfrm>
            <a:off x="9728200" y="5054600"/>
            <a:ext cx="541045" cy="222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1600">
                <a:solidFill>
                  <a:srgbClr val="2E1A47"/>
                </a:solidFill>
              </a:defRPr>
            </a:lvl1pPr>
          </a:lstStyle>
          <a:p>
            <a:pPr/>
            <a:r>
              <a:t>[1]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Recreating Autofz on AMD6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Recreating Autofz on AMD64</a:t>
            </a:r>
          </a:p>
        </p:txBody>
      </p:sp>
      <p:pic>
        <p:nvPicPr>
          <p:cNvPr id="436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37" name="Recreate unmodified autofz environment with all baseline fuzzers and benchmarks…"/>
          <p:cNvSpPr txBox="1"/>
          <p:nvPr>
            <p:ph type="body" idx="1"/>
          </p:nvPr>
        </p:nvSpPr>
        <p:spPr>
          <a:xfrm>
            <a:off x="1148370" y="1503727"/>
            <a:ext cx="7533757" cy="4917003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Recreate</a:t>
            </a:r>
            <a:r>
              <a:t> unmodified autofz environment with all baseline fuzzers and benchmarks</a:t>
            </a:r>
          </a:p>
          <a:p>
            <a:pPr lvl="2" marL="922421" indent="-160421">
              <a:buChar char="•"/>
            </a:pPr>
            <a:r>
              <a:t>pre-built docker image</a:t>
            </a:r>
          </a:p>
          <a:p>
            <a:pPr lvl="2" marL="922421" indent="-160421">
              <a:buChar char="•"/>
            </a:pPr>
            <a:r>
              <a:t>build script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Evaluate</a:t>
            </a:r>
            <a:r>
              <a:t> AMD64 autofz on four targets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exiv2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nm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mojs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Compare</a:t>
            </a:r>
            <a:r>
              <a:t> outcomes of presented AMD64 autofz and recreated AMD64 autofz</a:t>
            </a:r>
          </a:p>
        </p:txBody>
      </p:sp>
      <p:grpSp>
        <p:nvGrpSpPr>
          <p:cNvPr id="444" name="Group"/>
          <p:cNvGrpSpPr/>
          <p:nvPr/>
        </p:nvGrpSpPr>
        <p:grpSpPr>
          <a:xfrm>
            <a:off x="1039357" y="4283009"/>
            <a:ext cx="10722886" cy="2467875"/>
            <a:chOff x="0" y="0"/>
            <a:chExt cx="10722885" cy="2467874"/>
          </a:xfrm>
        </p:grpSpPr>
        <p:grpSp>
          <p:nvGrpSpPr>
            <p:cNvPr id="440" name="Group"/>
            <p:cNvGrpSpPr/>
            <p:nvPr/>
          </p:nvGrpSpPr>
          <p:grpSpPr>
            <a:xfrm>
              <a:off x="3684007" y="0"/>
              <a:ext cx="7038879" cy="2466724"/>
              <a:chOff x="0" y="0"/>
              <a:chExt cx="7038877" cy="2466723"/>
            </a:xfrm>
          </p:grpSpPr>
          <p:pic>
            <p:nvPicPr>
              <p:cNvPr id="438" name="overview.jpg" descr="overview.jp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88000" t="0" r="0" b="0"/>
              <a:stretch>
                <a:fillRect/>
              </a:stretch>
            </p:blipFill>
            <p:spPr>
              <a:xfrm>
                <a:off x="5290459" y="3629"/>
                <a:ext cx="1748419" cy="246309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39" name="overview.jpg" descr="overview.jp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2584" t="36610" r="74396" b="0"/>
              <a:stretch>
                <a:fillRect/>
              </a:stretch>
            </p:blipFill>
            <p:spPr>
              <a:xfrm>
                <a:off x="0" y="0"/>
                <a:ext cx="5298993" cy="24667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43" name="Group"/>
            <p:cNvGrpSpPr/>
            <p:nvPr/>
          </p:nvGrpSpPr>
          <p:grpSpPr>
            <a:xfrm>
              <a:off x="0" y="3299"/>
              <a:ext cx="3755739" cy="2464576"/>
              <a:chOff x="0" y="0"/>
              <a:chExt cx="3755738" cy="2464575"/>
            </a:xfrm>
          </p:grpSpPr>
          <p:pic>
            <p:nvPicPr>
              <p:cNvPr id="441" name="Screenshot 2024-03-06 at 9.07.18 AM.png" descr="Screenshot 2024-03-06 at 9.07.18 AM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11082" r="0" b="60950"/>
              <a:stretch>
                <a:fillRect/>
              </a:stretch>
            </p:blipFill>
            <p:spPr>
              <a:xfrm>
                <a:off x="0" y="0"/>
                <a:ext cx="3755739" cy="18401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2" name="Screenshot 2024-03-06 at 9.07.18 AM.png" descr="Screenshot 2024-03-06 at 9.07.18 AM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90213" r="0" b="0"/>
              <a:stretch>
                <a:fillRect/>
              </a:stretch>
            </p:blipFill>
            <p:spPr>
              <a:xfrm>
                <a:off x="0" y="1820678"/>
                <a:ext cx="3755739" cy="6438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reating Autofz on ARM6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Creating Autofz on ARM64</a:t>
            </a:r>
          </a:p>
        </p:txBody>
      </p:sp>
      <p:pic>
        <p:nvPicPr>
          <p:cNvPr id="447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48" name="Recreate modified autofz environment with all compatible fuzzers and benchmarks…"/>
          <p:cNvSpPr txBox="1"/>
          <p:nvPr>
            <p:ph type="body" sz="half" idx="1"/>
          </p:nvPr>
        </p:nvSpPr>
        <p:spPr>
          <a:xfrm>
            <a:off x="1143000" y="1502152"/>
            <a:ext cx="5741881" cy="3853697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Recreate</a:t>
            </a:r>
            <a:r>
              <a:t> modified autofz environment with all compatible fuzzers and benchmarks</a:t>
            </a:r>
          </a:p>
          <a:p>
            <a:pPr lvl="2" marL="922421" indent="-160421">
              <a:buChar char="•"/>
            </a:pPr>
            <a:r>
              <a:t>Updated: Ubuntu 22.04</a:t>
            </a:r>
          </a:p>
          <a:p>
            <a:pPr lvl="2" marL="922421" indent="-160421">
              <a:buChar char="•"/>
            </a:pPr>
            <a:r>
              <a:t>Excluded: Angora and QSYM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Evaluate</a:t>
            </a:r>
            <a:r>
              <a:t> ARM64 autofz on four targets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exiv2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nm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mojs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</a:pPr>
            <a:r>
              <a:rPr b="1"/>
              <a:t>Compare</a:t>
            </a:r>
            <a:r>
              <a:t> outcomes of presented AMD64 autofz and ARM64 autofz</a:t>
            </a:r>
          </a:p>
        </p:txBody>
      </p:sp>
      <p:pic>
        <p:nvPicPr>
          <p:cNvPr id="449" name="Screenshot 2024-03-06 at 8.52.23 AM.png" descr="Screenshot 2024-03-06 at 8.52.23 AM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7783709" y="1257539"/>
            <a:ext cx="3574601" cy="32056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4" name="Group"/>
          <p:cNvGrpSpPr/>
          <p:nvPr/>
        </p:nvGrpSpPr>
        <p:grpSpPr>
          <a:xfrm>
            <a:off x="827675" y="4546167"/>
            <a:ext cx="10863295" cy="2212348"/>
            <a:chOff x="281" y="0"/>
            <a:chExt cx="10863293" cy="2212346"/>
          </a:xfrm>
        </p:grpSpPr>
        <p:pic>
          <p:nvPicPr>
            <p:cNvPr id="450" name="Screenshot 2024-03-06 at 9.07.18 AM.png" descr="Screenshot 2024-03-06 at 9.07.18 AM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65033" r="0" b="0"/>
            <a:stretch>
              <a:fillRect/>
            </a:stretch>
          </p:blipFill>
          <p:spPr>
            <a:xfrm>
              <a:off x="337404" y="5448"/>
              <a:ext cx="3601505" cy="22062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1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87327" t="0" r="0" b="0"/>
            <a:stretch>
              <a:fillRect/>
            </a:stretch>
          </p:blipFill>
          <p:spPr>
            <a:xfrm>
              <a:off x="9166742" y="0"/>
              <a:ext cx="1696833" cy="22062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2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2321" t="41049" r="74335" b="0"/>
            <a:stretch>
              <a:fillRect/>
            </a:stretch>
          </p:blipFill>
          <p:spPr>
            <a:xfrm>
              <a:off x="3893624" y="138"/>
              <a:ext cx="5304433" cy="22073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3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36565" r="98329" b="4483"/>
            <a:stretch>
              <a:fillRect/>
            </a:stretch>
          </p:blipFill>
          <p:spPr>
            <a:xfrm>
              <a:off x="281" y="5012"/>
              <a:ext cx="379525" cy="2207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Implement Additional Metric for ARM64 Autofz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Implement Additional Metric for ARM64 Autofz</a:t>
            </a:r>
          </a:p>
        </p:txBody>
      </p:sp>
      <p:pic>
        <p:nvPicPr>
          <p:cNvPr id="457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58" name="Problem: autofz relies on bitmap coverage metric to rank fuzzers and allocate resources…"/>
          <p:cNvSpPr txBox="1"/>
          <p:nvPr>
            <p:ph type="body" idx="1"/>
          </p:nvPr>
        </p:nvSpPr>
        <p:spPr>
          <a:xfrm>
            <a:off x="1142999" y="1502152"/>
            <a:ext cx="10515601" cy="3951185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1800"/>
            </a:pPr>
            <a:r>
              <a:rPr b="1" u="sng"/>
              <a:t>Problem:</a:t>
            </a:r>
            <a:r>
              <a:t> autofz relies on bitmap coverage metric to rank fuzzers and allocate resources</a:t>
            </a:r>
          </a:p>
          <a:p>
            <a:pPr lvl="1" marL="541421" indent="-160421">
              <a:buChar char="•"/>
              <a:defRPr sz="1800"/>
            </a:pPr>
            <a:r>
              <a:t>Bitmap coverage may not be the best metric for identify the best fuzzer for a target</a:t>
            </a:r>
          </a:p>
          <a:p>
            <a:pPr lvl="1" marL="541421" indent="-160421">
              <a:buChar char="•"/>
              <a:defRPr sz="1800"/>
            </a:pPr>
            <a:r>
              <a:t>Bitmap coverage indicates that an area of code was fuzzed, but it does not guarantee bug discovery</a:t>
            </a:r>
          </a:p>
          <a:p>
            <a:pPr lvl="2" marL="922421" indent="-160421">
              <a:buChar char="•"/>
              <a:defRPr sz="1800"/>
            </a:pPr>
            <a:r>
              <a:t>i.e., while a path may be fuzzed, it may not have been fuzzed with an input that will trigger a bug</a:t>
            </a:r>
          </a:p>
          <a:p>
            <a:pPr marL="160421" indent="-160421">
              <a:buSzPct val="100000"/>
              <a:buChar char="•"/>
              <a:defRPr sz="1800"/>
            </a:pPr>
            <a:r>
              <a:rPr b="1" u="sng"/>
              <a:t>Solution:</a:t>
            </a:r>
            <a:r>
              <a:t> reward fuzzers that discover more bugs during the preparation phase with more resources during the focus phase</a:t>
            </a:r>
          </a:p>
          <a:p>
            <a:pPr lvl="1" marL="541421" indent="-160421">
              <a:buChar char="•"/>
              <a:defRPr sz="1800"/>
            </a:pPr>
            <a:r>
              <a:t>Discovering more bugs across a smaller area of code decreases the attack surface by more entry points than discovering less bugs over a greater area of the code</a:t>
            </a:r>
            <a:endParaRPr u="sng"/>
          </a:p>
          <a:p>
            <a:pPr marL="160421" indent="-160421">
              <a:buSzPct val="100000"/>
              <a:buChar char="•"/>
              <a:defRPr sz="1800"/>
            </a:pPr>
            <a:r>
              <a:rPr b="1" u="sng"/>
              <a:t>Next Steps:</a:t>
            </a:r>
            <a:r>
              <a:t> implement and evaluate </a:t>
            </a:r>
            <a:r>
              <a:rPr u="sng"/>
              <a:t>performance</a:t>
            </a:r>
            <a:r>
              <a:t> and </a:t>
            </a:r>
            <a:r>
              <a:rPr u="sng"/>
              <a:t>efficiency</a:t>
            </a:r>
            <a:r>
              <a:t> of alternate metric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ontrib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Contributions</a:t>
            </a:r>
          </a:p>
        </p:txBody>
      </p:sp>
      <p:pic>
        <p:nvPicPr>
          <p:cNvPr id="461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62" name="Drew:…"/>
          <p:cNvSpPr txBox="1"/>
          <p:nvPr>
            <p:ph type="body" sz="half" idx="1"/>
          </p:nvPr>
        </p:nvSpPr>
        <p:spPr>
          <a:xfrm>
            <a:off x="1143000" y="1502152"/>
            <a:ext cx="4810995" cy="4803689"/>
          </a:xfrm>
          <a:prstGeom prst="rect">
            <a:avLst/>
          </a:prstGeom>
        </p:spPr>
        <p:txBody>
          <a:bodyPr/>
          <a:lstStyle/>
          <a:p>
            <a:pPr>
              <a:defRPr b="1" u="sng"/>
            </a:pPr>
            <a:r>
              <a:t>Drew:</a:t>
            </a:r>
          </a:p>
          <a:p>
            <a:pPr marL="160421" indent="-160421">
              <a:buSzPct val="100000"/>
              <a:buChar char="•"/>
            </a:pPr>
            <a:r>
              <a:t>Recreated Autofz using docker image on AMD64</a:t>
            </a:r>
          </a:p>
          <a:p>
            <a:pPr marL="160421" indent="-160421">
              <a:buSzPct val="100000"/>
              <a:buChar char="•"/>
            </a:pPr>
            <a:r>
              <a:t>Tested AMD64 Autofz against two targets</a:t>
            </a:r>
          </a:p>
          <a:p>
            <a:pPr marL="160421" indent="-160421">
              <a:buSzPct val="100000"/>
              <a:buChar char="•"/>
            </a:pPr>
            <a:r>
              <a:t>Modified Autofz for ARM64</a:t>
            </a:r>
          </a:p>
          <a:p>
            <a:pPr marL="160421" indent="-160421">
              <a:buSzPct val="100000"/>
              <a:buChar char="•"/>
            </a:pPr>
            <a:r>
              <a:t>Tested ARM64 Autofz against two targets</a:t>
            </a:r>
          </a:p>
        </p:txBody>
      </p:sp>
      <p:sp>
        <p:nvSpPr>
          <p:cNvPr id="463" name="Kate:…"/>
          <p:cNvSpPr txBox="1"/>
          <p:nvPr/>
        </p:nvSpPr>
        <p:spPr>
          <a:xfrm>
            <a:off x="6231701" y="1502152"/>
            <a:ext cx="4585275" cy="3612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b="1" sz="1600" u="sng">
                <a:solidFill>
                  <a:srgbClr val="2E1A47"/>
                </a:solidFill>
              </a:defRPr>
            </a:pPr>
            <a:r>
              <a:t>Kate: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Recreated Autofz using build scripts on AMD64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Tested AMD64 Autofz against two targets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Tested ARM64 Autofz against two targets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Identified additional metric for Autofz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Title 1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pPr/>
            <a:r>
              <a:t>References</a:t>
            </a:r>
          </a:p>
        </p:txBody>
      </p:sp>
      <p:pic>
        <p:nvPicPr>
          <p:cNvPr id="466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  <p:sp>
        <p:nvSpPr>
          <p:cNvPr id="467" name="Content Placeholder 3"/>
          <p:cNvSpPr txBox="1"/>
          <p:nvPr>
            <p:ph type="body" sz="half" idx="1"/>
          </p:nvPr>
        </p:nvSpPr>
        <p:spPr>
          <a:xfrm>
            <a:off x="1143000" y="1512091"/>
            <a:ext cx="10515600" cy="2302170"/>
          </a:xfrm>
          <a:prstGeom prst="rect">
            <a:avLst/>
          </a:prstGeom>
        </p:spPr>
        <p:txBody>
          <a:bodyPr/>
          <a:lstStyle/>
          <a:p>
            <a:pPr/>
            <a:r>
              <a:t>[1] Anonymous 2019. AFL (american fuzzy lop). https://afl-1.readthedocs.io/en/latest/index.html.</a:t>
            </a:r>
            <a:br/>
          </a:p>
          <a:p>
            <a:pPr/>
            <a:r>
              <a:t>[2] Anonymous 2020. Apple unleashes M1 . https://www.apple.com/newsroom/2020/11/apple-unleashes-m1/.</a:t>
            </a:r>
            <a:br/>
          </a:p>
          <a:p>
            <a:pPr/>
            <a:r>
              <a:t>[3] ECEIZA, M., FLORES, J.L. AND ITURBE, M. 2023. Improving fuzzing assessment methods through the analysis of metrics and experimental conditions. Computers &amp; security 124, 102946. https://dx.doi.org/10.1016/j.cose.2022.102946.</a:t>
            </a:r>
            <a:br/>
          </a:p>
          <a:p>
            <a:pPr/>
            <a:r>
              <a:t>[4] YU-FU, F., LEE, J. AND KIM, T. 2023. autofz: Automated Fuzzer Composition at Runtime. arXiv.org 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2_Office Theme">
      <a:dk1>
        <a:srgbClr val="000000"/>
      </a:dk1>
      <a:lt1>
        <a:srgbClr val="2E1A47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2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